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1380" y="2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8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20227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604" y="350196"/>
            <a:ext cx="464569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700"/>
              <a:t>Understanding Network Reconnaissance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603" y="2743200"/>
            <a:ext cx="464569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2000"/>
              <a:t>Network reconnaissance is gathering detailed information about a target network to identify potential vulnerabilities and attack surfaces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Map open ports and services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Identify OS and device types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Detect firewall and IDS presence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Prioritize targets for further testing</a:t>
            </a:r>
          </a:p>
        </p:txBody>
      </p:sp>
      <p:pic>
        <p:nvPicPr>
          <p:cNvPr id="4" name="Picture 3" descr="slide_0.png"/>
          <p:cNvPicPr>
            <a:picLocks noChangeAspect="1"/>
          </p:cNvPicPr>
          <p:nvPr/>
        </p:nvPicPr>
        <p:blipFill>
          <a:blip r:embed="rId2"/>
          <a:srcRect l="9409" r="1626"/>
          <a:stretch>
            <a:fillRect/>
          </a:stretch>
        </p:blipFill>
        <p:spPr>
          <a:xfrm>
            <a:off x="6094412" y="1"/>
            <a:ext cx="610123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8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20227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604" y="350196"/>
            <a:ext cx="464569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4000"/>
              <a:t>Fragmentation and Evading Detection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603" y="2743200"/>
            <a:ext cx="464569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2000" dirty="0"/>
              <a:t>Fragmentation splits a packet into smaller pieces to evade IDSIPS detection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 dirty="0"/>
              <a:t>Split packets to hide malicious payloads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 dirty="0"/>
              <a:t>Reassembly by target network masks traffic patterns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 dirty="0"/>
              <a:t>IDS often inspect only initial fragments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 dirty="0"/>
              <a:t>Use overlapping fragments to confuse detection</a:t>
            </a:r>
          </a:p>
        </p:txBody>
      </p:sp>
      <p:pic>
        <p:nvPicPr>
          <p:cNvPr id="4" name="Picture 3" descr="slide_9.png"/>
          <p:cNvPicPr>
            <a:picLocks noChangeAspect="1"/>
          </p:cNvPicPr>
          <p:nvPr/>
        </p:nvPicPr>
        <p:blipFill>
          <a:blip r:embed="rId2"/>
          <a:srcRect l="1582" r="9453"/>
          <a:stretch>
            <a:fillRect/>
          </a:stretch>
        </p:blipFill>
        <p:spPr>
          <a:xfrm>
            <a:off x="6094412" y="1"/>
            <a:ext cx="610123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8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20227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604" y="350196"/>
            <a:ext cx="464569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4000"/>
              <a:t>Scan Timing and Performance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603" y="2743200"/>
            <a:ext cx="464569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2000"/>
              <a:t>Scan timing controls when and how quickly port scans run balancing speed with stealth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Choose scan type syn ack null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Set delay between packets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Monitor target response time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Adjust rate based on firewall detection</a:t>
            </a:r>
          </a:p>
        </p:txBody>
      </p:sp>
      <p:pic>
        <p:nvPicPr>
          <p:cNvPr id="4" name="Picture 3" descr="slide_10.png"/>
          <p:cNvPicPr>
            <a:picLocks noChangeAspect="1"/>
          </p:cNvPicPr>
          <p:nvPr/>
        </p:nvPicPr>
        <p:blipFill>
          <a:blip r:embed="rId2"/>
          <a:srcRect l="10485" r="550"/>
          <a:stretch>
            <a:fillRect/>
          </a:stretch>
        </p:blipFill>
        <p:spPr>
          <a:xfrm>
            <a:off x="6094412" y="1"/>
            <a:ext cx="610123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8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20227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604" y="350196"/>
            <a:ext cx="464569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4000"/>
              <a:t>Using Nmap for Port Discovery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603" y="2743200"/>
            <a:ext cx="464569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700" dirty="0"/>
              <a:t>Nmap scans hosts to identify open ports and running services It uses packet crafting to probe network devices efficiently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 dirty="0"/>
              <a:t>Use -</a:t>
            </a:r>
            <a:r>
              <a:rPr lang="en-US" sz="1700" dirty="0" err="1"/>
              <a:t>sS</a:t>
            </a:r>
            <a:r>
              <a:rPr lang="en-US" sz="1700" dirty="0"/>
              <a:t> for stealth SYN port scanning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 dirty="0"/>
              <a:t>Scan all ports with -p- for exhaustive discovery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 dirty="0"/>
              <a:t>Add -O flag for operating system fingerprinting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 dirty="0"/>
              <a:t>Export findings with -</a:t>
            </a:r>
            <a:r>
              <a:rPr lang="en-US" sz="1700" dirty="0" err="1"/>
              <a:t>oA</a:t>
            </a:r>
            <a:r>
              <a:rPr lang="en-US" sz="1700" dirty="0"/>
              <a:t> to HTML XML </a:t>
            </a:r>
            <a:r>
              <a:rPr lang="en-US" sz="1700" dirty="0" err="1"/>
              <a:t>grepable</a:t>
            </a:r>
            <a:endParaRPr lang="en-US" sz="1700" dirty="0"/>
          </a:p>
        </p:txBody>
      </p:sp>
      <p:pic>
        <p:nvPicPr>
          <p:cNvPr id="4" name="Picture 3" descr="slide_11.png"/>
          <p:cNvPicPr>
            <a:picLocks noChangeAspect="1"/>
          </p:cNvPicPr>
          <p:nvPr/>
        </p:nvPicPr>
        <p:blipFill>
          <a:blip r:embed="rId2"/>
          <a:srcRect l="2809" r="8226"/>
          <a:stretch>
            <a:fillRect/>
          </a:stretch>
        </p:blipFill>
        <p:spPr>
          <a:xfrm>
            <a:off x="6094412" y="1"/>
            <a:ext cx="610123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lide_12.png"/>
          <p:cNvPicPr>
            <a:picLocks noChangeAspect="1"/>
          </p:cNvPicPr>
          <p:nvPr/>
        </p:nvPicPr>
        <p:blipFill>
          <a:blip r:embed="rId2"/>
          <a:srcRect l="21132"/>
          <a:stretch>
            <a:fillRect/>
          </a:stretch>
        </p:blipFill>
        <p:spPr>
          <a:xfrm>
            <a:off x="20" y="-2"/>
            <a:ext cx="540876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08788" y="-1"/>
            <a:ext cx="6780036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724" y="405685"/>
            <a:ext cx="5463545" cy="1559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4000"/>
              <a:t>Advanced Nmap Scripting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13724" y="2743200"/>
            <a:ext cx="5245973" cy="349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900"/>
              <a:t>Leverage NSE to automate indepth discovery exploitation and reporting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Use NSE to extend Nmaps probing capabilities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Automate OS detection version scanning and vulnerability checks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Integrate external script databases and custom scripts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Run quick defaults with -sC and --script options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lide_13.png"/>
          <p:cNvPicPr>
            <a:picLocks noChangeAspect="1"/>
          </p:cNvPicPr>
          <p:nvPr/>
        </p:nvPicPr>
        <p:blipFill>
          <a:blip r:embed="rId2"/>
          <a:srcRect l="20574" r="558"/>
          <a:stretch>
            <a:fillRect/>
          </a:stretch>
        </p:blipFill>
        <p:spPr>
          <a:xfrm>
            <a:off x="20" y="-2"/>
            <a:ext cx="540876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08788" y="-1"/>
            <a:ext cx="6780036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724" y="405685"/>
            <a:ext cx="5463545" cy="1559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4000"/>
              <a:t>Network Topology and Scanning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13724" y="2743200"/>
            <a:ext cx="5245973" cy="349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900"/>
              <a:t>Network topology defines how devices and links are arranged scanning reveals exposed interfaces and services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Identify physical and logical device connections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Map IP address ranges to network segments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Detect open ports on each host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Visualize topology with colorcoded device status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lide_14.png"/>
          <p:cNvPicPr>
            <a:picLocks noChangeAspect="1"/>
          </p:cNvPicPr>
          <p:nvPr/>
        </p:nvPicPr>
        <p:blipFill>
          <a:blip r:embed="rId2"/>
          <a:srcRect l="1788" r="19344"/>
          <a:stretch>
            <a:fillRect/>
          </a:stretch>
        </p:blipFill>
        <p:spPr>
          <a:xfrm>
            <a:off x="20" y="-2"/>
            <a:ext cx="540876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08788" y="-1"/>
            <a:ext cx="6780036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724" y="405685"/>
            <a:ext cx="5463545" cy="1559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4000"/>
              <a:t>Firewall Interaction and Bypass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13724" y="2743200"/>
            <a:ext cx="5245973" cy="349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900"/>
              <a:t>A firewall filters inbound and outbound traffic between networks often blocking unauthorized access Attackers probe identify weaknesses and use stealth or protocol exploits to bypass these controls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Identify firewall rules via port scans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Use stealthy lowvolume traffic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Exploit protocol quirks or misconfigurations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Deploy tunnel or proxy techniques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lide_15.png"/>
          <p:cNvPicPr>
            <a:picLocks noChangeAspect="1"/>
          </p:cNvPicPr>
          <p:nvPr/>
        </p:nvPicPr>
        <p:blipFill>
          <a:blip r:embed="rId2"/>
          <a:srcRect l="5219" r="15913"/>
          <a:stretch>
            <a:fillRect/>
          </a:stretch>
        </p:blipFill>
        <p:spPr>
          <a:xfrm>
            <a:off x="20" y="-2"/>
            <a:ext cx="540876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08788" y="-1"/>
            <a:ext cx="6780036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724" y="405685"/>
            <a:ext cx="5463545" cy="1559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4000"/>
              <a:t>Detection Techniques for Network Defenders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13724" y="2743200"/>
            <a:ext cx="5245973" cy="349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2000"/>
              <a:t>Detection techniques enable defenders to spot reconnaissance and port scanning early mitigating potential breaches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Signature-based IDS alerts on known scan patterns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Anomaly detection flags unusual traffic bursts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Honeypot traps reveal malicious probes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Flow analytics monitors port activity trends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344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637" y="762001"/>
            <a:ext cx="4155429" cy="1708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4000"/>
              <a:t>Countermeasure Strategies</a:t>
            </a:r>
          </a:p>
        </p:txBody>
      </p:sp>
      <p:pic>
        <p:nvPicPr>
          <p:cNvPr id="4" name="Picture 3" descr="slide_16.png"/>
          <p:cNvPicPr>
            <a:picLocks noChangeAspect="1"/>
          </p:cNvPicPr>
          <p:nvPr/>
        </p:nvPicPr>
        <p:blipFill>
          <a:blip r:embed="rId2"/>
          <a:srcRect l="6923" r="4211"/>
          <a:stretch>
            <a:fillRect/>
          </a:stretch>
        </p:blipFill>
        <p:spPr>
          <a:xfrm>
            <a:off x="20" y="-2"/>
            <a:ext cx="6094392" cy="68580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1637" y="2470245"/>
            <a:ext cx="4155429" cy="376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700" dirty="0"/>
              <a:t>Countermeasure strategies are proactive and reactive techniques designed to detect mitigate and prevent unauthorized network reconnaissance and port scanning attempts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 dirty="0"/>
              <a:t>Deploy IDS/IPS to detect scanning patterns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 dirty="0"/>
              <a:t>Implement rate limiting and throttling on open ports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 dirty="0"/>
              <a:t>Use honeypot decoy systems to lure attackers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 dirty="0"/>
              <a:t>Enforce strict firewall rules and segmentation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lide_17.png"/>
          <p:cNvPicPr>
            <a:picLocks noChangeAspect="1"/>
          </p:cNvPicPr>
          <p:nvPr/>
        </p:nvPicPr>
        <p:blipFill>
          <a:blip r:embed="rId2"/>
          <a:srcRect l="6807" r="4430"/>
          <a:stretch>
            <a:fillRect/>
          </a:stretch>
        </p:blipFill>
        <p:spPr>
          <a:xfrm>
            <a:off x="6101437" y="10"/>
            <a:ext cx="6087386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143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143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602" y="328512"/>
            <a:ext cx="4777143" cy="1628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4000"/>
              <a:t>Legal and Ethical Considerations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602" y="2884929"/>
            <a:ext cx="4658543" cy="3374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900"/>
              <a:t>Network reconnaissance and port scanning are legal only with explicit authorization Unauthorized scanning can breach privacy and be illegal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Obtain explicit permission before scanning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Follow applicable data protection laws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Document all scanning activities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Avoid disrupting production services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lide_18.png"/>
          <p:cNvPicPr>
            <a:picLocks noChangeAspect="1"/>
          </p:cNvPicPr>
          <p:nvPr/>
        </p:nvPicPr>
        <p:blipFill>
          <a:blip r:embed="rId2"/>
          <a:srcRect l="10637" r="600"/>
          <a:stretch>
            <a:fillRect/>
          </a:stretch>
        </p:blipFill>
        <p:spPr>
          <a:xfrm>
            <a:off x="6101437" y="10"/>
            <a:ext cx="6087386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143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143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602" y="328512"/>
            <a:ext cx="4777143" cy="1628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700"/>
              <a:t>Future Trends in Network Reconnaissance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602" y="2884929"/>
            <a:ext cx="4658543" cy="3374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600"/>
              <a:t>Emerging techniques and tools that enable faster stealthier and more automated mapping and exploitation of network topologies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AIdriven threat intelligence accelerates target profiling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Homomorphic encryption preserves privacy in passive scans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Quantumresistant protocols reshape portscanning feasibility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EdgeAI devices perform realtime reconnaissance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344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637" y="762001"/>
            <a:ext cx="4155429" cy="1708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4000"/>
              <a:t>Basics of Port Scanning</a:t>
            </a:r>
          </a:p>
        </p:txBody>
      </p:sp>
      <p:pic>
        <p:nvPicPr>
          <p:cNvPr id="4" name="Picture 3" descr="slide_1.png"/>
          <p:cNvPicPr>
            <a:picLocks noChangeAspect="1"/>
          </p:cNvPicPr>
          <p:nvPr/>
        </p:nvPicPr>
        <p:blipFill>
          <a:blip r:embed="rId2"/>
          <a:srcRect l="513" r="10622"/>
          <a:stretch>
            <a:fillRect/>
          </a:stretch>
        </p:blipFill>
        <p:spPr>
          <a:xfrm>
            <a:off x="20" y="-2"/>
            <a:ext cx="6094392" cy="68580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1637" y="2470245"/>
            <a:ext cx="4155429" cy="376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700"/>
              <a:t>Port scanning identifies open closed and filtered ports on a host revealing services and potential vulnerabilities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Rapid packet probes reveal service state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Timing adjustments balance speed and stealth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SYN ACK and UDP scans differ in behavior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IDS signatures flag common scanning patterns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344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637" y="762001"/>
            <a:ext cx="4155429" cy="1708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700"/>
              <a:t>Reconnaissance Goals and Objectives</a:t>
            </a:r>
          </a:p>
        </p:txBody>
      </p:sp>
      <p:pic>
        <p:nvPicPr>
          <p:cNvPr id="4" name="Picture 3" descr="slide_2.png"/>
          <p:cNvPicPr>
            <a:picLocks noChangeAspect="1"/>
          </p:cNvPicPr>
          <p:nvPr/>
        </p:nvPicPr>
        <p:blipFill>
          <a:blip r:embed="rId2"/>
          <a:srcRect r="11135"/>
          <a:stretch>
            <a:fillRect/>
          </a:stretch>
        </p:blipFill>
        <p:spPr>
          <a:xfrm>
            <a:off x="20" y="-2"/>
            <a:ext cx="6094392" cy="68580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1637" y="2470245"/>
            <a:ext cx="4155429" cy="376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700"/>
              <a:t>Network reconnaissance systematically gathers data about target networks mapping devices services and potential vulnerabilities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Identify IP ranges and host availability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Enumerate open ports and running services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Detect system operating systems and software versions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Assess potential entry points and vulnerabilities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8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20227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604" y="350196"/>
            <a:ext cx="464569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700"/>
              <a:t>Information Gathering Techniques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603" y="2743200"/>
            <a:ext cx="464569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700"/>
              <a:t>Information gathering collects target network data to identify assets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Passive techniques sniffing traffic analyzing DNS queries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Active probing port scanning banner grabbing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OS fingerprinting Nmap p0f for OS detection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Service enumeration HTTP headers SSH key exchanges</a:t>
            </a:r>
          </a:p>
        </p:txBody>
      </p:sp>
      <p:pic>
        <p:nvPicPr>
          <p:cNvPr id="4" name="Picture 3" descr="slide_3.png"/>
          <p:cNvPicPr>
            <a:picLocks noChangeAspect="1"/>
          </p:cNvPicPr>
          <p:nvPr/>
        </p:nvPicPr>
        <p:blipFill>
          <a:blip r:embed="rId2"/>
          <a:srcRect r="11035"/>
          <a:stretch>
            <a:fillRect/>
          </a:stretch>
        </p:blipFill>
        <p:spPr>
          <a:xfrm>
            <a:off x="6094412" y="1"/>
            <a:ext cx="610123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8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20227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604" y="350196"/>
            <a:ext cx="464569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4000"/>
              <a:t>Passive versus Active Reconnaissance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603" y="2743200"/>
            <a:ext cx="464569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700"/>
              <a:t>Passive reconnaissance gathers information without contacting the target while active reconnaissance probes the target directly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Passive intercepts public data eg DNS WHOIS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Active sends probes eg ping SYN scan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Passive leaves no footprints active creates logs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Passive slower lower detection active faster higher risk</a:t>
            </a:r>
          </a:p>
        </p:txBody>
      </p:sp>
      <p:pic>
        <p:nvPicPr>
          <p:cNvPr id="4" name="Picture 3" descr="slide_4.png"/>
          <p:cNvPicPr>
            <a:picLocks noChangeAspect="1"/>
          </p:cNvPicPr>
          <p:nvPr/>
        </p:nvPicPr>
        <p:blipFill>
          <a:blip r:embed="rId2"/>
          <a:srcRect l="11035"/>
          <a:stretch>
            <a:fillRect/>
          </a:stretch>
        </p:blipFill>
        <p:spPr>
          <a:xfrm>
            <a:off x="6094412" y="1"/>
            <a:ext cx="610123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8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20227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604" y="350196"/>
            <a:ext cx="464569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4000"/>
              <a:t>Scanning Methods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603" y="2743200"/>
            <a:ext cx="464569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700"/>
              <a:t>Scanning methods systematically probe network hosts to discover open ports and services aiding threat assessment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TCP Connect establishes full TCP handshake reliable data exchange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SYN Stealth sends half-open SYN checks responses low footprint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UDP Scan broadcasts UDP packets infers open services via error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ACK Scan identifies firewall rules by ACK responses</a:t>
            </a:r>
          </a:p>
        </p:txBody>
      </p:sp>
      <p:pic>
        <p:nvPicPr>
          <p:cNvPr id="4" name="Picture 3" descr="slide_5.png"/>
          <p:cNvPicPr>
            <a:picLocks noChangeAspect="1"/>
          </p:cNvPicPr>
          <p:nvPr/>
        </p:nvPicPr>
        <p:blipFill>
          <a:blip r:embed="rId2"/>
          <a:srcRect l="6587" r="4448"/>
          <a:stretch>
            <a:fillRect/>
          </a:stretch>
        </p:blipFill>
        <p:spPr>
          <a:xfrm>
            <a:off x="6094412" y="1"/>
            <a:ext cx="610123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8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20227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604" y="350196"/>
            <a:ext cx="464569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4000"/>
              <a:t>TCP Connect Scan Explained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603" y="2743200"/>
            <a:ext cx="464569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2000"/>
              <a:t>A TCP connect scan initiates a full TCP handshake to discover which ports are open on a target host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Sends SYN waits for SYNACK then ACK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Closed ports reply with RST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Open ports confirm via successful handshake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Traffic is obvious easy for IDS detection</a:t>
            </a:r>
          </a:p>
        </p:txBody>
      </p:sp>
      <p:pic>
        <p:nvPicPr>
          <p:cNvPr id="4" name="Picture 3" descr="slide_6.png"/>
          <p:cNvPicPr>
            <a:picLocks noChangeAspect="1"/>
          </p:cNvPicPr>
          <p:nvPr/>
        </p:nvPicPr>
        <p:blipFill>
          <a:blip r:embed="rId2"/>
          <a:srcRect l="2834" r="8201"/>
          <a:stretch>
            <a:fillRect/>
          </a:stretch>
        </p:blipFill>
        <p:spPr>
          <a:xfrm>
            <a:off x="6094412" y="1"/>
            <a:ext cx="610123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lide_7.png"/>
          <p:cNvPicPr>
            <a:picLocks noChangeAspect="1"/>
          </p:cNvPicPr>
          <p:nvPr/>
        </p:nvPicPr>
        <p:blipFill>
          <a:blip r:embed="rId2"/>
          <a:srcRect l="2461" r="18671"/>
          <a:stretch>
            <a:fillRect/>
          </a:stretch>
        </p:blipFill>
        <p:spPr>
          <a:xfrm>
            <a:off x="20" y="-2"/>
            <a:ext cx="540876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08788" y="-1"/>
            <a:ext cx="6780036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3724" y="405685"/>
            <a:ext cx="5463545" cy="1559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4000"/>
              <a:t>UDP Scan Fundamentals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13724" y="2743200"/>
            <a:ext cx="5245973" cy="349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900"/>
              <a:t>UDP scan probes ports without handshake indicating open services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Stateless probes make detection of open ports harder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Timeouts increase scan duration and traffic noise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ICMP unreachable replies confirm closed or filtered ports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Tools like Nmap use payload patterns for service detection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8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20227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604" y="350196"/>
            <a:ext cx="464569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4000"/>
              <a:t>SYN Scan for Stealth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603" y="2743200"/>
            <a:ext cx="464569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2000"/>
              <a:t>A SYN scan initiates halfopen TCP connections to detect open ports It sends SYN packets but never completes the handshake reducing detection risk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Sends SYN no ACK halfopen connection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SYNACK response indicates port open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RST means closed no reply hidden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Minimal TCPIP footprint evades basic IDS</a:t>
            </a:r>
          </a:p>
        </p:txBody>
      </p:sp>
      <p:pic>
        <p:nvPicPr>
          <p:cNvPr id="4" name="Picture 3" descr="slide_8.png"/>
          <p:cNvPicPr>
            <a:picLocks noChangeAspect="1"/>
          </p:cNvPicPr>
          <p:nvPr/>
        </p:nvPicPr>
        <p:blipFill>
          <a:blip r:embed="rId2"/>
          <a:srcRect l="8668" r="2367"/>
          <a:stretch>
            <a:fillRect/>
          </a:stretch>
        </p:blipFill>
        <p:spPr>
          <a:xfrm>
            <a:off x="6094412" y="1"/>
            <a:ext cx="6101236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867</Words>
  <Application>Microsoft Office PowerPoint</Application>
  <PresentationFormat>Custom</PresentationFormat>
  <Paragraphs>133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Understanding Network Reconnaissance</vt:lpstr>
      <vt:lpstr>Basics of Port Scanning</vt:lpstr>
      <vt:lpstr>Reconnaissance Goals and Objectives</vt:lpstr>
      <vt:lpstr>Information Gathering Techniques</vt:lpstr>
      <vt:lpstr>Passive versus Active Reconnaissance</vt:lpstr>
      <vt:lpstr>Scanning Methods Overview</vt:lpstr>
      <vt:lpstr>TCP Connect Scan Explained</vt:lpstr>
      <vt:lpstr>UDP Scan Fundamentals</vt:lpstr>
      <vt:lpstr>SYN Scan for Stealth</vt:lpstr>
      <vt:lpstr>Fragmentation and Evading Detection</vt:lpstr>
      <vt:lpstr>Scan Timing and Performance</vt:lpstr>
      <vt:lpstr>Using Nmap for Port Discovery</vt:lpstr>
      <vt:lpstr>Advanced Nmap Scripting</vt:lpstr>
      <vt:lpstr>Network Topology and Scanning</vt:lpstr>
      <vt:lpstr>Firewall Interaction and Bypass</vt:lpstr>
      <vt:lpstr>Detection Techniques for Network Defenders</vt:lpstr>
      <vt:lpstr>Countermeasure Strategies</vt:lpstr>
      <vt:lpstr>Legal and Ethical Considerations</vt:lpstr>
      <vt:lpstr>Future Trends in Network Reconnaissance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Muhammad Mudassar Yamin</cp:lastModifiedBy>
  <cp:revision>2</cp:revision>
  <dcterms:created xsi:type="dcterms:W3CDTF">2013-01-27T09:14:16Z</dcterms:created>
  <dcterms:modified xsi:type="dcterms:W3CDTF">2025-08-22T16:49:09Z</dcterms:modified>
  <cp:category/>
</cp:coreProperties>
</file>